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45" autoAdjust="0"/>
    <p:restoredTop sz="74501" autoAdjust="0"/>
  </p:normalViewPr>
  <p:slideViewPr>
    <p:cSldViewPr>
      <p:cViewPr varScale="1">
        <p:scale>
          <a:sx n="60" d="100"/>
          <a:sy n="60" d="100"/>
        </p:scale>
        <p:origin x="304"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wanted to explore a model which included AIMS scores as a mediator between the relationship between the ELA measures significantly related to AIMS in our sample and resilience (here, CHAOS). The first thing we did was replicate the established relationship between ELA and resilience; higher CHAOS scores were related to lower resilience scores. Then, as we’ve seen in the previous slide, CHAOS was significantly related to AIMS. In this second sample we also replicated the positive relationship between AIMS and resilience from Study 1. Finally, with bootstrapped mediation, AIMS scores significantly mediated the relationship between CHAOS and resilience, which indicates that one way individuals with chaotic home environments develop resilience is through using music. When testing developmental timing of this relationship with CHAOS, only adolescent scores remained significant. Further, the relationship between threat and resilience was *not* significant, and I’ll get to why that might be in just a second.</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to conclude, we’ve shown twice that </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2971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Recently, however, evidence has suggested that there are core dimensions that are shared across multiple types of adversity.  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and chronicity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8.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a:solidFill>
                  <a:srgbClr val="000000"/>
                </a:solidFill>
                <a:latin typeface="Lato"/>
              </a:rPr>
              <a:t>Nicholas Kathios*, Kelsie Lopez*, Laurel Gabard-Durnam, Psyche Loui</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9" name="TextBox 9"/>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9144000" y="9082072"/>
            <a:ext cx="8316763" cy="307777"/>
          </a:xfrm>
          <a:prstGeom prst="rect">
            <a:avLst/>
          </a:prstGeom>
          <a:noFill/>
        </p:spPr>
        <p:txBody>
          <a:bodyPr wrap="square" rtlCol="0">
            <a:spAutoFit/>
          </a:bodyPr>
          <a:lstStyle/>
          <a:p>
            <a:r>
              <a:rPr lang="en-US" i="1" dirty="0"/>
              <a:t>Colors indicate r value; asterisks denote significance level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1423467"/>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a:t>
            </a:r>
            <a:r>
              <a:rPr lang="en-US" sz="3200" dirty="0">
                <a:solidFill>
                  <a:srgbClr val="000000"/>
                </a:solidFill>
                <a:latin typeface="Lato"/>
              </a:rPr>
              <a:t>mean age = 38</a:t>
            </a:r>
            <a:r>
              <a:rPr lang="en-US" sz="3099" dirty="0">
                <a:solidFill>
                  <a:srgbClr val="000000"/>
                </a:solidFill>
                <a:latin typeface="Lato"/>
              </a:rPr>
              <a:t>)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18</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955619" y="4727942"/>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19</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4884822" y="7827855"/>
            <a:ext cx="9144000" cy="2200282"/>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 The indirect effect for Threat (sum) scores was not significant (B = 0.05, [-0.04, 0.14]).</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 White Square Background s | Wallpapers.com">
            <a:extLst>
              <a:ext uri="{FF2B5EF4-FFF2-40B4-BE49-F238E27FC236}">
                <a16:creationId xmlns:a16="http://schemas.microsoft.com/office/drawing/2014/main" id="{14931B4B-E5AE-B444-ADC1-2ADC02B408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4884821" y="7520865"/>
            <a:ext cx="9393799" cy="2515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356398" y="12563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1335247" y="1800225"/>
            <a:ext cx="14829006" cy="7386638"/>
          </a:xfrm>
          <a:prstGeom prst="rect">
            <a:avLst/>
          </a:prstGeom>
        </p:spPr>
        <p:txBody>
          <a:bodyPr wrap="square" lIns="0" tIns="0" rIns="0" bIns="0" rtlCol="0" anchor="t">
            <a:spAutoFit/>
          </a:bodyPr>
          <a:lstStyle/>
          <a:p>
            <a:pPr marL="539749" lvl="1" indent="-269875">
              <a:buFont typeface="Arial"/>
              <a:buChar char="•"/>
            </a:pPr>
            <a:r>
              <a:rPr lang="en-US" sz="4800" dirty="0">
                <a:solidFill>
                  <a:srgbClr val="000000"/>
                </a:solidFill>
                <a:latin typeface="Lato"/>
              </a:rPr>
              <a:t>Individuals who report experiencing early life adversity also report being highly absorbed by music </a:t>
            </a:r>
          </a:p>
          <a:p>
            <a:pPr marL="539749" lvl="1" indent="-269875">
              <a:buFont typeface="Arial"/>
              <a:buChar char="•"/>
            </a:pPr>
            <a:r>
              <a:rPr lang="en-US" sz="4800" dirty="0">
                <a:solidFill>
                  <a:srgbClr val="000000"/>
                </a:solidFill>
                <a:latin typeface="Lato"/>
              </a:rPr>
              <a:t>“Escaping” adverse contexts into music is one way individuals with ELA develop resilience</a:t>
            </a:r>
          </a:p>
          <a:p>
            <a:pPr marL="539749" lvl="1" indent="-269875">
              <a:buFont typeface="Arial"/>
              <a:buChar char="•"/>
            </a:pPr>
            <a:r>
              <a:rPr lang="en-US" sz="4800" dirty="0">
                <a:solidFill>
                  <a:srgbClr val="000000"/>
                </a:solidFill>
                <a:latin typeface="Lato"/>
              </a:rPr>
              <a:t>AIMS did not mediate relationship between threat and resilience </a:t>
            </a:r>
            <a:r>
              <a:rPr lang="en-US" sz="4800" dirty="0">
                <a:solidFill>
                  <a:srgbClr val="000000"/>
                </a:solidFill>
                <a:latin typeface="Lato"/>
                <a:sym typeface="Wingdings" pitchFamily="2" charset="2"/>
              </a:rPr>
              <a:t> </a:t>
            </a:r>
            <a:r>
              <a:rPr lang="en-US" sz="4800" dirty="0">
                <a:solidFill>
                  <a:srgbClr val="000000"/>
                </a:solidFill>
                <a:latin typeface="Lato"/>
              </a:rPr>
              <a:t>likely not advantageous to psychologically escape these contexts</a:t>
            </a:r>
          </a:p>
          <a:p>
            <a:pPr marL="539749" lvl="1" indent="-269875">
              <a:buFont typeface="Arial"/>
              <a:buChar char="•"/>
            </a:pPr>
            <a:r>
              <a:rPr lang="en-US" sz="4800" dirty="0">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MODELS</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84565"/>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 as an adult</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85376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270472" y="4760545"/>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5329998" y="-334296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53599" y="2753294"/>
            <a:ext cx="8105549" cy="5630906"/>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5" name="Freeform 5"/>
          <p:cNvSpPr/>
          <p:nvPr/>
        </p:nvSpPr>
        <p:spPr>
          <a:xfrm>
            <a:off x="230857" y="2891210"/>
            <a:ext cx="7705176" cy="5241923"/>
          </a:xfrm>
          <a:custGeom>
            <a:avLst/>
            <a:gdLst/>
            <a:ahLst/>
            <a:cxnLst/>
            <a:rect l="l" t="t" r="r" b="b"/>
            <a:pathLst>
              <a:path w="7705176" h="5241923">
                <a:moveTo>
                  <a:pt x="0" y="0"/>
                </a:moveTo>
                <a:lnTo>
                  <a:pt x="7705176" y="0"/>
                </a:lnTo>
                <a:lnTo>
                  <a:pt x="7705176" y="5241923"/>
                </a:lnTo>
                <a:lnTo>
                  <a:pt x="0" y="5241923"/>
                </a:lnTo>
                <a:lnTo>
                  <a:pt x="0" y="0"/>
                </a:lnTo>
                <a:close/>
              </a:path>
            </a:pathLst>
          </a:custGeom>
          <a:blipFill>
            <a:blip r:embed="rId6"/>
            <a:stretch>
              <a:fillRect/>
            </a:stretch>
          </a:blipFill>
        </p:spPr>
      </p:sp>
      <p:sp>
        <p:nvSpPr>
          <p:cNvPr id="6" name="Freeform 6"/>
          <p:cNvSpPr/>
          <p:nvPr/>
        </p:nvSpPr>
        <p:spPr>
          <a:xfrm rot="-1196535" flipV="1">
            <a:off x="5655086" y="2553429"/>
            <a:ext cx="3999661" cy="1378340"/>
          </a:xfrm>
          <a:custGeom>
            <a:avLst/>
            <a:gdLst/>
            <a:ahLst/>
            <a:cxnLst/>
            <a:rect l="l" t="t" r="r" b="b"/>
            <a:pathLst>
              <a:path w="3999661" h="1378340">
                <a:moveTo>
                  <a:pt x="0" y="1378340"/>
                </a:moveTo>
                <a:lnTo>
                  <a:pt x="3999661" y="1378340"/>
                </a:lnTo>
                <a:lnTo>
                  <a:pt x="3999661" y="0"/>
                </a:lnTo>
                <a:lnTo>
                  <a:pt x="0" y="0"/>
                </a:lnTo>
                <a:lnTo>
                  <a:pt x="0" y="137834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64657" y="257175"/>
            <a:ext cx="14858277" cy="771525"/>
          </a:xfrm>
          <a:prstGeom prst="rect">
            <a:avLst/>
          </a:prstGeom>
        </p:spPr>
        <p:txBody>
          <a:bodyPr lIns="0" tIns="0" rIns="0" bIns="0" rtlCol="0" anchor="t">
            <a:spAutoFit/>
          </a:bodyPr>
          <a:lstStyle/>
          <a:p>
            <a:pPr algn="ctr">
              <a:lnSpc>
                <a:spcPts val="6299"/>
              </a:lnSpc>
              <a:spcBef>
                <a:spcPct val="0"/>
              </a:spcBef>
            </a:pPr>
            <a:r>
              <a:rPr lang="en-US" sz="450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4904787"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
        <p:nvSpPr>
          <p:cNvPr id="11" name="Freeform 11"/>
          <p:cNvSpPr/>
          <p:nvPr/>
        </p:nvSpPr>
        <p:spPr>
          <a:xfrm rot="-1929227">
            <a:off x="-2772462"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5219378"/>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mean age = 38)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TotalTime>
  <Words>2564</Words>
  <Application>Microsoft Macintosh PowerPoint</Application>
  <PresentationFormat>Custom</PresentationFormat>
  <Paragraphs>186</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Lato Bold</vt:lpstr>
      <vt:lpstr>Lato Italics</vt:lpstr>
      <vt:lpstr>Lato</vt:lpstr>
      <vt:lpstr>Calibri</vt:lpstr>
      <vt:lpstr>Lato Bold Italics</vt:lpstr>
      <vt:lpstr>Canva Sans</vt:lpstr>
      <vt:lpstr>Montserrat Light</vt:lpstr>
      <vt:lpstr>Whitney</vt:lpstr>
      <vt:lpstr>Arial</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Microsoft Office User</cp:lastModifiedBy>
  <cp:revision>5</cp:revision>
  <dcterms:created xsi:type="dcterms:W3CDTF">2006-08-16T00:00:00Z</dcterms:created>
  <dcterms:modified xsi:type="dcterms:W3CDTF">2023-08-15T18:57:49Z</dcterms:modified>
  <dc:identifier>DAFpMvNdCwQ</dc:identifier>
</cp:coreProperties>
</file>